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8" r:id="rId8"/>
    <p:sldId id="264" r:id="rId9"/>
    <p:sldId id="269" r:id="rId10"/>
    <p:sldId id="266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9" r:id="rId20"/>
    <p:sldId id="282" r:id="rId21"/>
    <p:sldId id="281" r:id="rId22"/>
    <p:sldId id="285" r:id="rId23"/>
    <p:sldId id="283" r:id="rId24"/>
    <p:sldId id="284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-102" y="-7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7710A-4DF8-42FB-A10A-3639DEB7E8C7}" type="datetimeFigureOut">
              <a:rPr lang="ru-RU" smtClean="0"/>
              <a:pPr/>
              <a:t>13.11.2018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214E8-3AA6-429F-B0C1-25395FBB0D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7710A-4DF8-42FB-A10A-3639DEB7E8C7}" type="datetimeFigureOut">
              <a:rPr lang="ru-RU" smtClean="0"/>
              <a:pPr/>
              <a:t>13.11.2018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214E8-3AA6-429F-B0C1-25395FBB0D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7710A-4DF8-42FB-A10A-3639DEB7E8C7}" type="datetimeFigureOut">
              <a:rPr lang="ru-RU" smtClean="0"/>
              <a:pPr/>
              <a:t>13.11.2018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214E8-3AA6-429F-B0C1-25395FBB0D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7710A-4DF8-42FB-A10A-3639DEB7E8C7}" type="datetimeFigureOut">
              <a:rPr lang="ru-RU" smtClean="0"/>
              <a:pPr/>
              <a:t>13.11.2018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214E8-3AA6-429F-B0C1-25395FBB0D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7710A-4DF8-42FB-A10A-3639DEB7E8C7}" type="datetimeFigureOut">
              <a:rPr lang="ru-RU" smtClean="0"/>
              <a:pPr/>
              <a:t>13.11.2018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214E8-3AA6-429F-B0C1-25395FBB0D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7710A-4DF8-42FB-A10A-3639DEB7E8C7}" type="datetimeFigureOut">
              <a:rPr lang="ru-RU" smtClean="0"/>
              <a:pPr/>
              <a:t>13.11.2018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214E8-3AA6-429F-B0C1-25395FBB0D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7710A-4DF8-42FB-A10A-3639DEB7E8C7}" type="datetimeFigureOut">
              <a:rPr lang="ru-RU" smtClean="0"/>
              <a:pPr/>
              <a:t>13.11.2018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214E8-3AA6-429F-B0C1-25395FBB0D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7710A-4DF8-42FB-A10A-3639DEB7E8C7}" type="datetimeFigureOut">
              <a:rPr lang="ru-RU" smtClean="0"/>
              <a:pPr/>
              <a:t>13.11.2018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214E8-3AA6-429F-B0C1-25395FBB0D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7710A-4DF8-42FB-A10A-3639DEB7E8C7}" type="datetimeFigureOut">
              <a:rPr lang="ru-RU" smtClean="0"/>
              <a:pPr/>
              <a:t>13.11.2018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214E8-3AA6-429F-B0C1-25395FBB0D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7710A-4DF8-42FB-A10A-3639DEB7E8C7}" type="datetimeFigureOut">
              <a:rPr lang="ru-RU" smtClean="0"/>
              <a:pPr/>
              <a:t>13.11.2018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214E8-3AA6-429F-B0C1-25395FBB0D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7710A-4DF8-42FB-A10A-3639DEB7E8C7}" type="datetimeFigureOut">
              <a:rPr lang="ru-RU" smtClean="0"/>
              <a:pPr/>
              <a:t>13.11.2018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214E8-3AA6-429F-B0C1-25395FBB0D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07710A-4DF8-42FB-A10A-3639DEB7E8C7}" type="datetimeFigureOut">
              <a:rPr lang="ru-RU" smtClean="0"/>
              <a:pPr/>
              <a:t>13.11.2018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214E8-3AA6-429F-B0C1-25395FBB0D9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1358" y="1628800"/>
            <a:ext cx="850112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Arial" pitchFamily="34" charset="0"/>
                <a:cs typeface="Arial" pitchFamily="34" charset="0"/>
              </a:rPr>
              <a:t>Микроволновый радиометр-спектрометр МИРС в к</a:t>
            </a:r>
            <a:r>
              <a:rPr lang="ru-RU" sz="3200" dirty="0" smtClean="0">
                <a:latin typeface="Arial" pitchFamily="34" charset="0"/>
                <a:cs typeface="Arial" pitchFamily="34" charset="0"/>
              </a:rPr>
              <a:t>осмическом эксперименте </a:t>
            </a:r>
            <a:r>
              <a:rPr lang="ru-RU" sz="3200" dirty="0" smtClean="0">
                <a:latin typeface="Arial" pitchFamily="34" charset="0"/>
                <a:cs typeface="Arial" pitchFamily="34" charset="0"/>
              </a:rPr>
              <a:t>«Конвергенция». </a:t>
            </a:r>
            <a:br>
              <a:rPr lang="ru-RU" sz="3200" dirty="0" smtClean="0">
                <a:latin typeface="Arial" pitchFamily="34" charset="0"/>
                <a:cs typeface="Arial" pitchFamily="34" charset="0"/>
              </a:rPr>
            </a:br>
            <a:r>
              <a:rPr lang="ru-RU" sz="3200" dirty="0" smtClean="0">
                <a:latin typeface="Arial" pitchFamily="34" charset="0"/>
                <a:cs typeface="Arial" pitchFamily="34" charset="0"/>
              </a:rPr>
              <a:t>(результаты эскизного проекта)</a:t>
            </a:r>
            <a:endParaRPr lang="ru-RU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2606977" y="4365104"/>
            <a:ext cx="62855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Кузьмин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А.В., Козлова Т.О., Пашинов Е. В., 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Садовский И.Н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Сазонов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Д.С.,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Селунский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А.Б.,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Стерлядкин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В.В.,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Хапин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Ю.Б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4" descr="http://hh.ru/employer-logo/595489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1227556" cy="109077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724128" y="5373216"/>
            <a:ext cx="30780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E-mail: Ilya_Nik_Sad@mail.ru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7715304" cy="642942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Распределение элементов разрешения МИРС на поверхности Земли 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C:\Users\Sazonov\Google Диск\Конвергенция\ЭП\Пояснительная записка\Рисунки\spot of DN(подгон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1142984"/>
            <a:ext cx="5869296" cy="5357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886" y="131762"/>
            <a:ext cx="5686436" cy="654032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Рабочие зоны обзора МИРС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937" y="857232"/>
            <a:ext cx="7633715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azonov\Google Диск\Работа\MatLab\U10\Global MAP U10.emf"/>
          <p:cNvPicPr>
            <a:picLocks noChangeAspect="1" noChangeArrowheads="1"/>
          </p:cNvPicPr>
          <p:nvPr/>
        </p:nvPicPr>
        <p:blipFill>
          <a:blip r:embed="rId2" cstate="print"/>
          <a:srcRect t="53331" r="15000"/>
          <a:stretch>
            <a:fillRect/>
          </a:stretch>
        </p:blipFill>
        <p:spPr bwMode="auto">
          <a:xfrm>
            <a:off x="285720" y="1214422"/>
            <a:ext cx="8429684" cy="4647049"/>
          </a:xfrm>
          <a:prstGeom prst="rect">
            <a:avLst/>
          </a:prstGeom>
          <a:noFill/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171448" y="60324"/>
            <a:ext cx="8615394" cy="654032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Зона покрытия измерениями МИРС за сутки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42844" y="71414"/>
            <a:ext cx="8229600" cy="654032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Требования к антенной системе МИРС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28596" y="5500702"/>
            <a:ext cx="8643998" cy="6540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Разработчик: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Публичное акционерное общество «Радиофизика»</a:t>
            </a:r>
          </a:p>
          <a:p>
            <a:pPr lvl="0">
              <a:spcBef>
                <a:spcPct val="0"/>
              </a:spcBef>
              <a:defRPr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(ПАО Радиофизика)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00034" y="928670"/>
          <a:ext cx="8072492" cy="33598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2942"/>
                <a:gridCol w="1928826"/>
                <a:gridCol w="2143140"/>
                <a:gridCol w="3357584"/>
              </a:tblGrid>
              <a:tr h="616623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№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Центральная</a:t>
                      </a:r>
                      <a:r>
                        <a:rPr lang="ru-RU" sz="1400" baseline="0" dirty="0" smtClean="0">
                          <a:latin typeface="Arial" pitchFamily="34" charset="0"/>
                          <a:cs typeface="Arial" pitchFamily="34" charset="0"/>
                        </a:rPr>
                        <a:t> частота, ГГц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Элемент разрешения, км, не более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Ширина ДН по уровню минус 3 дБ, не более, град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256926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10,65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48х74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3,15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256926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18,7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27х42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1,76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256926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23,8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14х22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1,45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256926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25,25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14х22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1,45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256926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36,5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10х16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1,0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256926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55,0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10х16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1,0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256926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88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6х9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0,5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256926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165,5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6х9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0,5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256926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183,3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6х9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0,5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28596" y="4711495"/>
            <a:ext cx="7858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Эффективность луча: не менее 0,97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Уровень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кроссполяризации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антенной системы: не более минус 26 дБ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142852"/>
            <a:ext cx="8229600" cy="654032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Антенная система МИРС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979658"/>
            <a:ext cx="4357718" cy="5592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4786282" y="1785926"/>
            <a:ext cx="435775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Основное зеркало </a:t>
            </a:r>
          </a:p>
          <a:p>
            <a:pPr marL="457200" indent="-457200">
              <a:buFont typeface="+mj-lt"/>
              <a:buAutoNum type="arabicPeriod"/>
            </a:pPr>
            <a:endParaRPr lang="ru-RU" sz="2400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Кронштейн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крепления основного зеркала к поворотной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платформе</a:t>
            </a:r>
          </a:p>
          <a:p>
            <a:pPr marL="457200" indent="-457200">
              <a:buFont typeface="+mj-lt"/>
              <a:buAutoNum type="arabicPeriod"/>
            </a:pPr>
            <a:endParaRPr lang="ru-RU" sz="2400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Набор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облучателей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РПМ</a:t>
            </a:r>
          </a:p>
          <a:p>
            <a:pPr marL="457200" indent="-457200">
              <a:buFont typeface="+mj-lt"/>
              <a:buAutoNum type="arabicPeriod"/>
            </a:pPr>
            <a:endParaRPr lang="ru-RU" sz="2400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Зеркало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холодного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космоса 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28614" y="71414"/>
            <a:ext cx="8229600" cy="654032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Расположение облучателей антенной системы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26" y="1071546"/>
            <a:ext cx="5849271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42844" y="1640813"/>
          <a:ext cx="2571768" cy="33598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2942"/>
                <a:gridCol w="1928826"/>
              </a:tblGrid>
              <a:tr h="616623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№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Центральная</a:t>
                      </a:r>
                      <a:r>
                        <a:rPr lang="ru-RU" sz="1400" baseline="0" dirty="0" smtClean="0">
                          <a:latin typeface="Arial" pitchFamily="34" charset="0"/>
                          <a:cs typeface="Arial" pitchFamily="34" charset="0"/>
                        </a:rPr>
                        <a:t> частота, ГГц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256926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10,65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256926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18,7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256926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23,8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256926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25,25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256926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36,5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256926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55,0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256926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88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256926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165,5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256926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183,3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786710" y="471488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1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43834" y="3071810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2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29454" y="257174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3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29454" y="364331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4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72396" y="2071678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5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60866" y="3824591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6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86512" y="3071810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7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01024" y="2610145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8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72462" y="3538839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9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-24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Расчётное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расположение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лучей антенной системы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в пространстве 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7060" y="1214422"/>
            <a:ext cx="8419782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4282" y="142852"/>
            <a:ext cx="49725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Отражатель антенной системы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c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692696"/>
            <a:ext cx="5352611" cy="393764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7793" y="4437112"/>
            <a:ext cx="2440591" cy="2095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2280368"/>
            <a:ext cx="2440591" cy="2095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2944" y="188639"/>
            <a:ext cx="2445734" cy="2095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1800" y="4575955"/>
            <a:ext cx="2443163" cy="2093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4575955"/>
            <a:ext cx="2443163" cy="2093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000108"/>
            <a:ext cx="4255585" cy="266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42844" y="142852"/>
            <a:ext cx="4965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Облучатели антенной системы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428736"/>
            <a:ext cx="4235960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1604" y="3857628"/>
            <a:ext cx="6143668" cy="2438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71414"/>
            <a:ext cx="8229600" cy="511156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Калибровка МИРС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c12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95116" y="785794"/>
            <a:ext cx="4448884" cy="5715016"/>
          </a:xfrm>
          <a:prstGeom prst="rect">
            <a:avLst/>
          </a:prstGeom>
        </p:spPr>
      </p:pic>
      <p:pic>
        <p:nvPicPr>
          <p:cNvPr id="7" name="Рисунок 6" descr="c12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928694"/>
            <a:ext cx="4247363" cy="57864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4" y="260648"/>
            <a:ext cx="1567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Цель КЭ:</a:t>
            </a:r>
            <a:endParaRPr lang="ru-RU" sz="2400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67544" y="836712"/>
            <a:ext cx="8208912" cy="12003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lvl="1" algn="just">
              <a:buSzPct val="80000"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Исследование основ зарождения и эволюции крупномасштабных кризисных атмосферных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процессов…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2204864"/>
            <a:ext cx="4440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Определяемые параметры:</a:t>
            </a:r>
            <a:endParaRPr lang="ru-RU" sz="2400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67544" y="2780928"/>
            <a:ext cx="8208912" cy="8309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just"/>
            <a:r>
              <a:rPr lang="ru-RU" sz="2400" dirty="0" smtClean="0">
                <a:latin typeface="Arial" pitchFamily="34" charset="0"/>
                <a:cs typeface="Arial" pitchFamily="34" charset="0"/>
              </a:rPr>
              <a:t>Высотные профили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температуры и влажности атмосферы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7544" y="3759423"/>
            <a:ext cx="3887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Измеряемые величины:</a:t>
            </a:r>
            <a:endParaRPr lang="ru-RU" sz="2400" dirty="0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67544" y="4326195"/>
            <a:ext cx="8208912" cy="8309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just"/>
            <a:r>
              <a:rPr lang="ru-RU" sz="2400" dirty="0" smtClean="0">
                <a:latin typeface="Arial" pitchFamily="34" charset="0"/>
                <a:cs typeface="Arial" pitchFamily="34" charset="0"/>
              </a:rPr>
              <a:t>Абсолютные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радиояркостные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температуры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системы "океан-атмосфера"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2844" y="71414"/>
            <a:ext cx="44688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Зеркало холодного космоса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16204" t="13992" r="24306"/>
          <a:stretch>
            <a:fillRect/>
          </a:stretch>
        </p:blipFill>
        <p:spPr bwMode="auto">
          <a:xfrm>
            <a:off x="142844" y="3846455"/>
            <a:ext cx="3429024" cy="2868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857232"/>
            <a:ext cx="5214974" cy="5433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 descr="c12_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472" y="482508"/>
            <a:ext cx="2571768" cy="33036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2844" y="142852"/>
            <a:ext cx="76637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Бортовой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широкоапертурный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излучатель (БШИ)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252" y="721497"/>
            <a:ext cx="5857916" cy="3859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3714752"/>
            <a:ext cx="5072098" cy="2941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 descr="c12_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44208" y="620688"/>
            <a:ext cx="2431339" cy="33123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504" y="4653136"/>
            <a:ext cx="3600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Arial" pitchFamily="34" charset="0"/>
                <a:cs typeface="Arial" pitchFamily="34" charset="0"/>
              </a:rPr>
              <a:t>Разработчик:  Федеральное государственное унитарное предприятие Всероссийский научно-исследовательский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институт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физико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- технических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и радиотехнических измерений (ФГУП ВНИИФТРИ)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2844" y="71414"/>
            <a:ext cx="8715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Технические характеристики МИРС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c42_Страница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571480"/>
            <a:ext cx="8656288" cy="6114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5720" y="214290"/>
            <a:ext cx="8572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Заключение: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85720" y="2066072"/>
            <a:ext cx="85725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Arial" pitchFamily="34" charset="0"/>
                <a:cs typeface="Arial" pitchFamily="34" charset="0"/>
              </a:rPr>
              <a:t>В рамках эскизного проектирования доказана возможность создания микроволнового радиометра спектрометра с предельными характеристиками. Рассмотрены все возможные варианты его реализации и выбраны оптимальные технические решения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43042" y="2857496"/>
            <a:ext cx="60612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latin typeface="Arial" pitchFamily="34" charset="0"/>
                <a:cs typeface="Arial" pitchFamily="34" charset="0"/>
              </a:rPr>
              <a:t>Спасибо за внимание!</a:t>
            </a:r>
            <a:endParaRPr lang="ru-RU" sz="4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7158" y="714357"/>
            <a:ext cx="842968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2800" dirty="0" smtClean="0">
              <a:latin typeface="Arial" pitchFamily="34" charset="0"/>
              <a:cs typeface="Arial" pitchFamily="34" charset="0"/>
            </a:endParaRPr>
          </a:p>
          <a:p>
            <a:pPr marL="450850" indent="-450850" algn="just">
              <a:spcAft>
                <a:spcPts val="600"/>
              </a:spcAft>
              <a:buFont typeface="Wingdings" pitchFamily="2" charset="2"/>
              <a:buChar char="q"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Восстановление профилей температуры и влажности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атмосферы (18,7 (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В), 25,25(В),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55,5(Г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), 165,5(В), 183,3(Г))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marL="450850" indent="-450850" algn="just">
              <a:spcAft>
                <a:spcPts val="600"/>
              </a:spcAft>
              <a:buFont typeface="Wingdings" pitchFamily="2" charset="2"/>
              <a:buChar char="q"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Определение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температуры поверхности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океана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(10,65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(В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Г), 18,7 (В,Г), 36,5 (В,Г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))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marL="450850" indent="-450850" algn="just">
              <a:spcAft>
                <a:spcPts val="600"/>
              </a:spcAft>
              <a:buFont typeface="Wingdings" pitchFamily="2" charset="2"/>
              <a:buChar char="q"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Измерение скорости приповерхностного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ветра (10,65 (В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Г), 18,7 (В,Г), 36,5 (В,Г))</a:t>
            </a:r>
          </a:p>
          <a:p>
            <a:pPr marL="450850" indent="-450850" algn="just">
              <a:spcAft>
                <a:spcPts val="600"/>
              </a:spcAft>
              <a:buFont typeface="Wingdings" pitchFamily="2" charset="2"/>
              <a:buChar char="q"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Определение направления приповерхностного ветра (10,65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(±45°), 18,7 (±45°), 36,5 (±45°)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)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marL="450850" indent="-450850" algn="just">
              <a:spcAft>
                <a:spcPts val="600"/>
              </a:spcAft>
              <a:buFont typeface="Wingdings" pitchFamily="2" charset="2"/>
              <a:buChar char="q"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Определение интегральной влажности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атмосферы (18,7 (В,Г), 23,8 (В,Г), 36,5 (В,Г))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marL="450850" indent="-450850" algn="just">
              <a:spcAft>
                <a:spcPts val="600"/>
              </a:spcAft>
              <a:buFont typeface="Wingdings" pitchFamily="2" charset="2"/>
              <a:buChar char="q"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Определение  интегрального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водозапаса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облаков (18,7 (В,Г), 23,8 (В,Г), 36,5 (В,Г), 88,0 (В,Г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)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marL="450850" indent="-450850" algn="just">
              <a:spcAft>
                <a:spcPts val="600"/>
              </a:spcAft>
              <a:buFont typeface="Wingdings" pitchFamily="2" charset="2"/>
              <a:buChar char="q"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Определение интенсивности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осадков (18,7 (В, Г), 23,8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(В), 36,5 (В),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88(В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))</a:t>
            </a:r>
            <a:endParaRPr lang="ru-RU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175308" y="159023"/>
            <a:ext cx="5980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Задачи, решаемые с помощью МИРС: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71414"/>
            <a:ext cx="8229600" cy="500066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Перечень радиометрических каналов МИРС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28596" y="714356"/>
          <a:ext cx="8286808" cy="5857908"/>
        </p:xfrm>
        <a:graphic>
          <a:graphicData uri="http://schemas.openxmlformats.org/drawingml/2006/table">
            <a:tbl>
              <a:tblPr/>
              <a:tblGrid>
                <a:gridCol w="1016004"/>
                <a:gridCol w="1127136"/>
                <a:gridCol w="928694"/>
                <a:gridCol w="1000132"/>
                <a:gridCol w="2928958"/>
                <a:gridCol w="1285884"/>
              </a:tblGrid>
              <a:tr h="6932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Номер частотного канала</a:t>
                      </a:r>
                      <a:endParaRPr lang="ru-RU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Частота, </a:t>
                      </a:r>
                      <a:br>
                        <a:rPr lang="ru-RU" sz="1200" b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</a:br>
                      <a:r>
                        <a:rPr lang="ru-RU" sz="1200" b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ГГц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Полоса, </a:t>
                      </a:r>
                      <a:br>
                        <a:rPr lang="ru-RU" sz="12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</a:b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МГц</a:t>
                      </a:r>
                      <a:endParaRPr lang="ru-RU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Поляризация</a:t>
                      </a:r>
                      <a:endParaRPr lang="ru-RU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Чувствительность </a:t>
                      </a: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 элементе </a:t>
                      </a: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разрешения </a:t>
                      </a: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 </a:t>
                      </a: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поляризацией</a:t>
                      </a: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 К</a:t>
                      </a:r>
                      <a:endParaRPr lang="ru-RU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Кол-во </a:t>
                      </a: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каналов</a:t>
                      </a:r>
                      <a:endParaRPr lang="ru-RU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2258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ru-RU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10,65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Г,В,±45°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0,37</a:t>
                      </a:r>
                      <a:endParaRPr lang="ru-RU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258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endParaRPr lang="ru-RU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18,7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200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Г,В,±45°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35</a:t>
                      </a:r>
                      <a:endParaRPr lang="ru-RU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258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endParaRPr lang="ru-RU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B05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23,8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400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Г, В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0,3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2258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endParaRPr lang="ru-RU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B05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24,0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250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</a:t>
                      </a:r>
                      <a:endParaRPr lang="ru-RU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26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2258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B05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24,5</a:t>
                      </a:r>
                      <a:endParaRPr lang="ru-RU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250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26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2258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B05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25,5</a:t>
                      </a:r>
                      <a:endParaRPr lang="ru-RU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250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26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2258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B05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26,5</a:t>
                      </a:r>
                      <a:endParaRPr lang="ru-RU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250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26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2258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36,5</a:t>
                      </a:r>
                      <a:endParaRPr lang="ru-RU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2000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Г,В,±45°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33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258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B05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52,8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х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380</a:t>
                      </a:r>
                      <a:endParaRPr lang="ru-RU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0,7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4212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</a:t>
                      </a:r>
                      <a:endParaRPr lang="ru-RU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B05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53,596±0,115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 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х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168</a:t>
                      </a:r>
                      <a:endParaRPr lang="ru-RU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75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258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11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B05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54,4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х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380</a:t>
                      </a:r>
                      <a:endParaRPr lang="ru-RU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0,7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258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B05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54,94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x 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380</a:t>
                      </a:r>
                      <a:endParaRPr lang="ru-RU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0,7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258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13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B05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55,5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x </a:t>
                      </a: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310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0,8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258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B05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57,290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x </a:t>
                      </a: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310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</a:t>
                      </a:r>
                      <a:endParaRPr lang="ru-RU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0,8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258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B05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88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4000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Г, В</a:t>
                      </a:r>
                      <a:endParaRPr lang="ru-RU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35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2258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16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B05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165,5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3000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0,6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2258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17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183,3</a:t>
                      </a: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</a:t>
                      </a: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0,3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400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</a:t>
                      </a:r>
                      <a:endParaRPr lang="ru-RU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1,2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</a:tr>
              <a:tr h="2258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18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183,3</a:t>
                      </a: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</a:t>
                      </a: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1,0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500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1,0</a:t>
                      </a:r>
                      <a:endParaRPr lang="ru-RU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</a:tr>
              <a:tr h="2258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19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183,3</a:t>
                      </a: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</a:t>
                      </a: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1,8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1000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0,7</a:t>
                      </a:r>
                      <a:endParaRPr lang="ru-RU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</a:tr>
              <a:tr h="2258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183,3</a:t>
                      </a: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</a:t>
                      </a: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3,0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1000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0,7</a:t>
                      </a:r>
                      <a:endParaRPr lang="ru-RU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</a:tr>
              <a:tr h="2258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21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183,3</a:t>
                      </a: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</a:t>
                      </a: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4,5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2000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0,5</a:t>
                      </a:r>
                      <a:endParaRPr lang="ru-RU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</a:tr>
              <a:tr h="2258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22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183,3</a:t>
                      </a: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</a:t>
                      </a: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7,0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2000</a:t>
                      </a:r>
                      <a:endParaRPr lang="ru-RU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0,5</a:t>
                      </a:r>
                      <a:endParaRPr lang="ru-RU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ru-RU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1357" y="181253"/>
            <a:ext cx="6932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Разработка радиометрических приемников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8596" y="1643612"/>
            <a:ext cx="835824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indent="-358775" algn="just">
              <a:buFont typeface="Wingdings" pitchFamily="2" charset="2"/>
              <a:buChar char="q"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Федеральное государственное унитарное предприятие Специальное конструкторское бюро Института радиотехники и электроники Российской академии наук (ФГУП СКБ ИРЭ РАН). Радиометры: 10,65; 55,0; 165,5; и 183,3 ГГц.</a:t>
            </a:r>
          </a:p>
          <a:p>
            <a:pPr marL="358775" indent="-358775" algn="just">
              <a:buFont typeface="Wingdings" pitchFamily="2" charset="2"/>
              <a:buChar char="q"/>
            </a:pP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marL="358775" indent="-358775" algn="just">
              <a:buFont typeface="Wingdings" pitchFamily="2" charset="2"/>
              <a:buChar char="q"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Федеральное государственное бюджетное учреждение науки Специальная астрофизическая обсерватория Российской академии наук (САО РАН). Радиометры: 18,7; 23,8; 25,25; 36,5 и 88,0 ГГц.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6216" y="1273718"/>
            <a:ext cx="2209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Радиометр 10,65 ГГц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6843" t="29964" r="27481" b="7134"/>
          <a:stretch>
            <a:fillRect/>
          </a:stretch>
        </p:blipFill>
        <p:spPr bwMode="auto">
          <a:xfrm>
            <a:off x="4500562" y="3684378"/>
            <a:ext cx="4214842" cy="295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1213482"/>
            <a:ext cx="4643470" cy="2429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4806" y="1988345"/>
            <a:ext cx="3595690" cy="1797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43" y="4071942"/>
            <a:ext cx="3371853" cy="1817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71406" y="0"/>
            <a:ext cx="8229600" cy="582570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Пример реализации радиометрических приемников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57818" y="782405"/>
            <a:ext cx="300039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Радиометр 22,25 ГГц        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1406" y="0"/>
            <a:ext cx="8229600" cy="582570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Выбор общей концепции построения МИРС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679336"/>
            <a:ext cx="835292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itchFamily="2" charset="2"/>
              <a:buChar char="q"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Охват значительных территорий в связи с масштабностью исследуемых атмосферных процессов.</a:t>
            </a:r>
          </a:p>
          <a:p>
            <a:pPr marL="342900" indent="-342900" algn="just">
              <a:buFont typeface="Wingdings" pitchFamily="2" charset="2"/>
              <a:buChar char="q"/>
            </a:pP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buFont typeface="Wingdings" pitchFamily="2" charset="2"/>
              <a:buChar char="q"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Постоянный угол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встречи с Землей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342900" indent="-342900" algn="just">
              <a:buFont typeface="Wingdings" pitchFamily="2" charset="2"/>
              <a:buChar char="q"/>
            </a:pP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buFont typeface="Wingdings" pitchFamily="2" charset="2"/>
              <a:buChar char="q"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Пространственное разрешение - 10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км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342900" indent="-342900" algn="just">
              <a:buFont typeface="Wingdings" pitchFamily="2" charset="2"/>
              <a:buChar char="q"/>
            </a:pP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buFont typeface="Wingdings" pitchFamily="2" charset="2"/>
              <a:buChar char="q"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Наблюдение каждого элемента поверхности, как минимум, дважды под разными азимутальными углами.</a:t>
            </a:r>
          </a:p>
          <a:p>
            <a:pPr marL="342900" indent="-342900" algn="just">
              <a:buFont typeface="Wingdings" pitchFamily="2" charset="2"/>
              <a:buChar char="q"/>
            </a:pP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buFont typeface="Wingdings" pitchFamily="2" charset="2"/>
              <a:buChar char="q"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Повышенные требования к точности и периодичности абсолютной калибровки радиометрических приемников.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643050"/>
            <a:ext cx="3143272" cy="3922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643050"/>
            <a:ext cx="3088219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42886" y="71438"/>
            <a:ext cx="8543956" cy="714356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Микроволновый радиометр спектрометр МИРС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rot="5400000" flipH="1" flipV="1">
            <a:off x="2608249" y="5821379"/>
            <a:ext cx="500066" cy="1588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643042" y="6060064"/>
            <a:ext cx="2666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Неподвижное основание</a:t>
            </a:r>
            <a:endParaRPr lang="ru-RU" dirty="0"/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2214546" y="1571612"/>
            <a:ext cx="571504" cy="500066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198460" y="1142984"/>
            <a:ext cx="1801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Главное зеркало</a:t>
            </a:r>
            <a:endParaRPr lang="ru-RU" dirty="0"/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1214414" y="3284536"/>
            <a:ext cx="642942" cy="1588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-32" y="2791422"/>
            <a:ext cx="12144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Зеркало холодного космоса</a:t>
            </a:r>
            <a:endParaRPr lang="ru-RU" dirty="0"/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1142976" y="4286256"/>
            <a:ext cx="857256" cy="1588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-71470" y="3929066"/>
            <a:ext cx="1285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Антенный блок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673378" y="5500702"/>
            <a:ext cx="1183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Двигатель</a:t>
            </a:r>
            <a:endParaRPr lang="ru-RU" dirty="0"/>
          </a:p>
        </p:txBody>
      </p:sp>
      <p:cxnSp>
        <p:nvCxnSpPr>
          <p:cNvPr id="25" name="Прямая со стрелкой 24"/>
          <p:cNvCxnSpPr/>
          <p:nvPr/>
        </p:nvCxnSpPr>
        <p:spPr>
          <a:xfrm flipV="1">
            <a:off x="1928794" y="5214950"/>
            <a:ext cx="500066" cy="355602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558832" y="5631436"/>
            <a:ext cx="2084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Блоки электроники</a:t>
            </a:r>
            <a:endParaRPr lang="ru-RU" dirty="0"/>
          </a:p>
        </p:txBody>
      </p:sp>
      <p:cxnSp>
        <p:nvCxnSpPr>
          <p:cNvPr id="28" name="Прямая со стрелкой 27"/>
          <p:cNvCxnSpPr/>
          <p:nvPr/>
        </p:nvCxnSpPr>
        <p:spPr>
          <a:xfrm rot="10800000">
            <a:off x="3286116" y="5287976"/>
            <a:ext cx="1214446" cy="284165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rot="5400000" flipH="1" flipV="1">
            <a:off x="4357686" y="4500570"/>
            <a:ext cx="1214446" cy="928694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7643834" y="4143380"/>
            <a:ext cx="1428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Приемники излучения</a:t>
            </a:r>
            <a:endParaRPr lang="ru-RU" dirty="0"/>
          </a:p>
        </p:txBody>
      </p:sp>
      <p:sp>
        <p:nvSpPr>
          <p:cNvPr id="42" name="TextBox 41"/>
          <p:cNvSpPr txBox="1"/>
          <p:nvPr/>
        </p:nvSpPr>
        <p:spPr>
          <a:xfrm>
            <a:off x="7643834" y="3500438"/>
            <a:ext cx="142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БШИ</a:t>
            </a:r>
            <a:endParaRPr lang="ru-RU" dirty="0"/>
          </a:p>
        </p:txBody>
      </p:sp>
      <p:cxnSp>
        <p:nvCxnSpPr>
          <p:cNvPr id="43" name="Прямая со стрелкой 42"/>
          <p:cNvCxnSpPr/>
          <p:nvPr/>
        </p:nvCxnSpPr>
        <p:spPr>
          <a:xfrm rot="10800000" flipV="1">
            <a:off x="6500828" y="4500570"/>
            <a:ext cx="1143007" cy="1588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 rot="10800000" flipV="1">
            <a:off x="6643704" y="3714752"/>
            <a:ext cx="1285883" cy="1588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886" y="142852"/>
            <a:ext cx="8543956" cy="500066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Микроволновый радиометр спектрометр МИРС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6561" name="Picture 1"/>
          <p:cNvPicPr>
            <a:picLocks noChangeAspect="1" noChangeArrowheads="1"/>
          </p:cNvPicPr>
          <p:nvPr/>
        </p:nvPicPr>
        <p:blipFill>
          <a:blip r:embed="rId2" cstate="print"/>
          <a:srcRect l="3745" t="5727" r="40330"/>
          <a:stretch>
            <a:fillRect/>
          </a:stretch>
        </p:blipFill>
        <p:spPr bwMode="auto">
          <a:xfrm rot="2460000">
            <a:off x="3966295" y="1544198"/>
            <a:ext cx="4234520" cy="431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286380" y="6072206"/>
            <a:ext cx="3286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Угол встречи с Землей:  53,1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°</a:t>
            </a:r>
            <a:endParaRPr lang="ru-RU" dirty="0"/>
          </a:p>
        </p:txBody>
      </p:sp>
      <p:pic>
        <p:nvPicPr>
          <p:cNvPr id="8" name="Рисунок 7" descr="_МИРС ЭП_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214446"/>
            <a:ext cx="4095535" cy="49291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796</Words>
  <Application>Microsoft Office PowerPoint</Application>
  <PresentationFormat>Экран (4:3)</PresentationFormat>
  <Paragraphs>283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Слайд 1</vt:lpstr>
      <vt:lpstr>Слайд 2</vt:lpstr>
      <vt:lpstr>Слайд 3</vt:lpstr>
      <vt:lpstr>Перечень радиометрических каналов МИРС</vt:lpstr>
      <vt:lpstr>Слайд 5</vt:lpstr>
      <vt:lpstr>Пример реализации радиометрических приемников</vt:lpstr>
      <vt:lpstr>Выбор общей концепции построения МИРС</vt:lpstr>
      <vt:lpstr>Микроволновый радиометр спектрометр МИРС</vt:lpstr>
      <vt:lpstr>Микроволновый радиометр спектрометр МИРС</vt:lpstr>
      <vt:lpstr>Распределение элементов разрешения МИРС на поверхности Земли </vt:lpstr>
      <vt:lpstr>Рабочие зоны обзора МИРС</vt:lpstr>
      <vt:lpstr>Зона покрытия измерениями МИРС за сутки</vt:lpstr>
      <vt:lpstr>Требования к антенной системе МИРС</vt:lpstr>
      <vt:lpstr>Антенная система МИРС</vt:lpstr>
      <vt:lpstr>Расположение облучателей антенной системы</vt:lpstr>
      <vt:lpstr>Расчётное расположение лучей антенной системы в пространстве </vt:lpstr>
      <vt:lpstr>Слайд 17</vt:lpstr>
      <vt:lpstr>Слайд 18</vt:lpstr>
      <vt:lpstr>Калибровка МИРС</vt:lpstr>
      <vt:lpstr>Слайд 20</vt:lpstr>
      <vt:lpstr>Слайд 21</vt:lpstr>
      <vt:lpstr>Слайд 22</vt:lpstr>
      <vt:lpstr>Слайд 23</vt:lpstr>
      <vt:lpstr>Слайд 24</vt:lpstr>
    </vt:vector>
  </TitlesOfParts>
  <Company>MultiDVD Team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Илья</dc:creator>
  <cp:lastModifiedBy>Илья</cp:lastModifiedBy>
  <cp:revision>39</cp:revision>
  <dcterms:created xsi:type="dcterms:W3CDTF">2018-11-12T15:14:24Z</dcterms:created>
  <dcterms:modified xsi:type="dcterms:W3CDTF">2018-11-13T15:33:27Z</dcterms:modified>
</cp:coreProperties>
</file>